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6858000" cy="9144000" type="screen4x3"/>
  <p:notesSz cx="6794500" cy="99822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8" autoAdjust="0"/>
    <p:restoredTop sz="94675" autoAdjust="0"/>
  </p:normalViewPr>
  <p:slideViewPr>
    <p:cSldViewPr>
      <p:cViewPr>
        <p:scale>
          <a:sx n="80" d="100"/>
          <a:sy n="80" d="100"/>
        </p:scale>
        <p:origin x="-2550" y="-90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91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91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9E08D8-D62D-4CB8-8BF6-F955CE38B3EE}" type="datetimeFigureOut">
              <a:rPr lang="fr-FR" smtClean="0"/>
              <a:t>06/09/2013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993900" y="749300"/>
            <a:ext cx="2806700" cy="3743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450" y="4741545"/>
            <a:ext cx="5435600" cy="449199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81358"/>
            <a:ext cx="2944283" cy="4991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48645" y="9481358"/>
            <a:ext cx="2944283" cy="4991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FF069-1F20-41C5-9870-0768C6745A30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160615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F5B1C-E4AC-48E1-8269-831E31F89220}" type="datetimeFigureOut">
              <a:rPr lang="fr-FR" smtClean="0"/>
              <a:t>06/09/2013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26B34-D36F-4F10-9838-A2202612775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38568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F5B1C-E4AC-48E1-8269-831E31F89220}" type="datetimeFigureOut">
              <a:rPr lang="fr-FR" smtClean="0"/>
              <a:t>06/09/2013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26B34-D36F-4F10-9838-A2202612775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29224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F5B1C-E4AC-48E1-8269-831E31F89220}" type="datetimeFigureOut">
              <a:rPr lang="fr-FR" smtClean="0"/>
              <a:t>06/09/2013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26B34-D36F-4F10-9838-A2202612775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04076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F5B1C-E4AC-48E1-8269-831E31F89220}" type="datetimeFigureOut">
              <a:rPr lang="fr-FR" smtClean="0"/>
              <a:t>06/09/2013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26B34-D36F-4F10-9838-A2202612775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91197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F5B1C-E4AC-48E1-8269-831E31F89220}" type="datetimeFigureOut">
              <a:rPr lang="fr-FR" smtClean="0"/>
              <a:t>06/09/2013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26B34-D36F-4F10-9838-A2202612775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298746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F5B1C-E4AC-48E1-8269-831E31F89220}" type="datetimeFigureOut">
              <a:rPr lang="fr-FR" smtClean="0"/>
              <a:t>06/09/2013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26B34-D36F-4F10-9838-A2202612775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9334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F5B1C-E4AC-48E1-8269-831E31F89220}" type="datetimeFigureOut">
              <a:rPr lang="fr-FR" smtClean="0"/>
              <a:t>06/09/2013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26B34-D36F-4F10-9838-A2202612775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87778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F5B1C-E4AC-48E1-8269-831E31F89220}" type="datetimeFigureOut">
              <a:rPr lang="fr-FR" smtClean="0"/>
              <a:t>06/09/2013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26B34-D36F-4F10-9838-A2202612775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04402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F5B1C-E4AC-48E1-8269-831E31F89220}" type="datetimeFigureOut">
              <a:rPr lang="fr-FR" smtClean="0"/>
              <a:t>06/09/2013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26B34-D36F-4F10-9838-A2202612775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954578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F5B1C-E4AC-48E1-8269-831E31F89220}" type="datetimeFigureOut">
              <a:rPr lang="fr-FR" smtClean="0"/>
              <a:t>06/09/2013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26B34-D36F-4F10-9838-A2202612775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60936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F5B1C-E4AC-48E1-8269-831E31F89220}" type="datetimeFigureOut">
              <a:rPr lang="fr-FR" smtClean="0"/>
              <a:t>06/09/2013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26B34-D36F-4F10-9838-A2202612775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61370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BF5B1C-E4AC-48E1-8269-831E31F89220}" type="datetimeFigureOut">
              <a:rPr lang="fr-FR" smtClean="0"/>
              <a:t>06/09/2013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926B34-D36F-4F10-9838-A2202612775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77295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info@transportschenet.com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32" y="125759"/>
            <a:ext cx="2276872" cy="597032"/>
          </a:xfrm>
          <a:prstGeom prst="rect">
            <a:avLst/>
          </a:prstGeom>
        </p:spPr>
      </p:pic>
      <p:pic>
        <p:nvPicPr>
          <p:cNvPr id="5" name="Image 4" descr="U:\Mase\MASE RA\Logo et certificat MASE\RA\MASE RA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9282" y="125759"/>
            <a:ext cx="764705" cy="683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324966" y="703206"/>
            <a:ext cx="61926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DOSSIER </a:t>
            </a:r>
          </a:p>
          <a:p>
            <a:pPr algn="ctr"/>
            <a:r>
              <a:rPr lang="fr-FR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Camion MAN 4X4</a:t>
            </a:r>
            <a:endParaRPr lang="fr-FR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017" y="3360570"/>
            <a:ext cx="5262586" cy="3946939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</p:spTree>
    <p:extLst>
      <p:ext uri="{BB962C8B-B14F-4D97-AF65-F5344CB8AC3E}">
        <p14:creationId xmlns:p14="http://schemas.microsoft.com/office/powerpoint/2010/main" val="1960342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3269" y="1743275"/>
            <a:ext cx="3525011" cy="2427734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3269" y="4652195"/>
            <a:ext cx="3525011" cy="233935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7" name="ZoneTexte 6"/>
          <p:cNvSpPr txBox="1"/>
          <p:nvPr/>
        </p:nvSpPr>
        <p:spPr>
          <a:xfrm>
            <a:off x="449806" y="2372366"/>
            <a:ext cx="236810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400" dirty="0" smtClean="0"/>
              <a:t>Camion tout terrain équipé d’un bras de grue, une benne preneuse et d’une benne basculante</a:t>
            </a:r>
          </a:p>
          <a:p>
            <a:pPr algn="r"/>
            <a:endParaRPr lang="fr-FR" sz="1400" dirty="0"/>
          </a:p>
        </p:txBody>
      </p:sp>
      <p:sp>
        <p:nvSpPr>
          <p:cNvPr id="9" name="ZoneTexte 8"/>
          <p:cNvSpPr txBox="1"/>
          <p:nvPr/>
        </p:nvSpPr>
        <p:spPr>
          <a:xfrm>
            <a:off x="486924" y="4940751"/>
            <a:ext cx="23681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400" b="1" u="sng" dirty="0" smtClean="0"/>
              <a:t>Particularités</a:t>
            </a:r>
            <a:r>
              <a:rPr lang="fr-FR" sz="1400" dirty="0" smtClean="0"/>
              <a:t> :</a:t>
            </a:r>
          </a:p>
          <a:p>
            <a:pPr algn="r"/>
            <a:r>
              <a:rPr lang="fr-FR" sz="1400" dirty="0" smtClean="0"/>
              <a:t>Cabine 6 places</a:t>
            </a:r>
          </a:p>
          <a:p>
            <a:pPr algn="r"/>
            <a:r>
              <a:rPr lang="fr-FR" sz="1400" dirty="0" smtClean="0"/>
              <a:t>Charge utile 6 tonnes</a:t>
            </a:r>
          </a:p>
          <a:p>
            <a:pPr algn="r"/>
            <a:endParaRPr lang="fr-FR" sz="1400" dirty="0"/>
          </a:p>
        </p:txBody>
      </p:sp>
      <p:sp>
        <p:nvSpPr>
          <p:cNvPr id="12" name="ZoneTexte 11"/>
          <p:cNvSpPr txBox="1"/>
          <p:nvPr/>
        </p:nvSpPr>
        <p:spPr>
          <a:xfrm>
            <a:off x="2897563" y="7566719"/>
            <a:ext cx="3816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200" dirty="0" smtClean="0"/>
              <a:t>Transports CHENET</a:t>
            </a:r>
          </a:p>
          <a:p>
            <a:pPr algn="r"/>
            <a:r>
              <a:rPr lang="fr-FR" sz="1200" dirty="0" smtClean="0"/>
              <a:t>ZAC L’ORME LES SOURCES</a:t>
            </a:r>
          </a:p>
          <a:p>
            <a:pPr algn="r"/>
            <a:r>
              <a:rPr lang="fr-FR" sz="1200" dirty="0" smtClean="0"/>
              <a:t>BP 39 – 42340 VEAUCHE</a:t>
            </a:r>
          </a:p>
          <a:p>
            <a:pPr algn="r"/>
            <a:r>
              <a:rPr lang="fr-FR" sz="1200" dirty="0" smtClean="0"/>
              <a:t>TEL 04.77.31.36.36</a:t>
            </a:r>
          </a:p>
          <a:p>
            <a:pPr algn="r"/>
            <a:r>
              <a:rPr lang="fr-FR" sz="1200" dirty="0" smtClean="0"/>
              <a:t>FAX 04.77.31.99.81</a:t>
            </a:r>
          </a:p>
          <a:p>
            <a:pPr algn="r"/>
            <a:r>
              <a:rPr lang="fr-FR" sz="1200" dirty="0" smtClean="0"/>
              <a:t>Email : </a:t>
            </a:r>
            <a:r>
              <a:rPr lang="fr-FR" sz="1200" dirty="0" smtClean="0">
                <a:hlinkClick r:id="rId4"/>
              </a:rPr>
              <a:t>info@transportschenet.com</a:t>
            </a:r>
            <a:r>
              <a:rPr lang="fr-FR" sz="1200" dirty="0" smtClean="0"/>
              <a:t> </a:t>
            </a:r>
            <a:endParaRPr lang="fr-FR" sz="1200" dirty="0"/>
          </a:p>
        </p:txBody>
      </p:sp>
    </p:spTree>
    <p:extLst>
      <p:ext uri="{BB962C8B-B14F-4D97-AF65-F5344CB8AC3E}">
        <p14:creationId xmlns:p14="http://schemas.microsoft.com/office/powerpoint/2010/main" val="317545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60648" y="467544"/>
            <a:ext cx="6192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u="sng" dirty="0" smtClean="0"/>
              <a:t>Descriptif du véhicule: 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492896" y="1043608"/>
            <a:ext cx="396044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Tx/>
              <a:buChar char="-"/>
            </a:pPr>
            <a:r>
              <a:rPr lang="fr-FR" sz="1200" dirty="0" smtClean="0"/>
              <a:t>Moteur D0836LFL63 – 250ch / 184KW EURO5 – 1000 Nm C-R OBD2</a:t>
            </a:r>
          </a:p>
          <a:p>
            <a:pPr marL="285750" indent="-285750" algn="just">
              <a:buFontTx/>
              <a:buChar char="-"/>
            </a:pPr>
            <a:r>
              <a:rPr lang="fr-FR" sz="1200" dirty="0" smtClean="0"/>
              <a:t>Régulation moteur EDC</a:t>
            </a:r>
          </a:p>
          <a:p>
            <a:pPr marL="285750" indent="-285750" algn="just">
              <a:buFontTx/>
              <a:buChar char="-"/>
            </a:pPr>
            <a:r>
              <a:rPr lang="fr-FR" sz="1200" dirty="0" smtClean="0"/>
              <a:t>Carter huile pour une puissance en côte allant jusqu’à 60 %</a:t>
            </a:r>
          </a:p>
          <a:p>
            <a:pPr marL="285750" indent="-285750" algn="just">
              <a:buFontTx/>
              <a:buChar char="-"/>
            </a:pPr>
            <a:r>
              <a:rPr lang="fr-FR" sz="1200" dirty="0" smtClean="0"/>
              <a:t>Filtre à carburant supplémentaire chauffant SEPAR avec séparateur d’eau</a:t>
            </a:r>
          </a:p>
          <a:p>
            <a:pPr marL="285750" indent="-285750" algn="just">
              <a:buFontTx/>
              <a:buChar char="-"/>
            </a:pPr>
            <a:r>
              <a:rPr lang="fr-FR" sz="1200" dirty="0" smtClean="0"/>
              <a:t>Module de pilotage pour échange externe de données (KSM) avec fonctionnalité de carrosserie</a:t>
            </a:r>
          </a:p>
          <a:p>
            <a:pPr marL="285750" indent="-285750" algn="just">
              <a:buFontTx/>
              <a:buChar char="-"/>
            </a:pPr>
            <a:r>
              <a:rPr lang="fr-FR" sz="1200" dirty="0" smtClean="0"/>
              <a:t>Frein sur échappement (EVB)</a:t>
            </a:r>
          </a:p>
          <a:p>
            <a:pPr marL="285750" indent="-285750" algn="just">
              <a:buFontTx/>
              <a:buChar char="-"/>
            </a:pPr>
            <a:r>
              <a:rPr lang="fr-FR" sz="1200" dirty="0" smtClean="0"/>
              <a:t>Dispositif Flamme – Start </a:t>
            </a:r>
          </a:p>
          <a:p>
            <a:pPr marL="285750" indent="-285750" algn="just">
              <a:buFontTx/>
              <a:buChar char="-"/>
            </a:pPr>
            <a:r>
              <a:rPr lang="fr-FR" sz="1200" dirty="0" smtClean="0"/>
              <a:t>Embrayage avec diamètre 395mm renforcé</a:t>
            </a:r>
          </a:p>
          <a:p>
            <a:pPr marL="285750" indent="-285750" algn="just">
              <a:buFontTx/>
              <a:buChar char="-"/>
            </a:pPr>
            <a:r>
              <a:rPr lang="fr-FR" sz="1200" dirty="0" smtClean="0"/>
              <a:t>Prédisposition pour dispositif démarrage/arrêt moteur sur l’extrémité AR du cadre</a:t>
            </a:r>
          </a:p>
          <a:p>
            <a:pPr marL="285750" indent="-285750" algn="just">
              <a:buFontTx/>
              <a:buChar char="-"/>
            </a:pPr>
            <a:r>
              <a:rPr lang="fr-FR" sz="1200" dirty="0" smtClean="0"/>
              <a:t>Limiteur de vitesses électroniques – 89km/h avec + 1km/h de tolérance</a:t>
            </a:r>
          </a:p>
          <a:p>
            <a:pPr marL="285750" indent="-285750" algn="just">
              <a:buFontTx/>
              <a:buChar char="-"/>
            </a:pPr>
            <a:r>
              <a:rPr lang="fr-FR" sz="1200" dirty="0" smtClean="0"/>
              <a:t>Régulateur de vitesse</a:t>
            </a:r>
          </a:p>
          <a:p>
            <a:pPr marL="285750" indent="-285750">
              <a:buFontTx/>
              <a:buChar char="-"/>
            </a:pPr>
            <a:endParaRPr lang="fr-FR" sz="1400" dirty="0" smtClean="0"/>
          </a:p>
        </p:txBody>
      </p:sp>
      <p:sp>
        <p:nvSpPr>
          <p:cNvPr id="7" name="ZoneTexte 6"/>
          <p:cNvSpPr txBox="1"/>
          <p:nvPr/>
        </p:nvSpPr>
        <p:spPr>
          <a:xfrm>
            <a:off x="124787" y="1043608"/>
            <a:ext cx="236810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200" b="1" u="sng" dirty="0" smtClean="0"/>
              <a:t>Moteur</a:t>
            </a:r>
          </a:p>
          <a:p>
            <a:pPr algn="r"/>
            <a:r>
              <a:rPr lang="fr-FR" sz="1200" b="1" u="sng" dirty="0" smtClean="0"/>
              <a:t>Refroidisseur</a:t>
            </a:r>
          </a:p>
          <a:p>
            <a:pPr algn="r"/>
            <a:r>
              <a:rPr lang="fr-FR" sz="1200" b="1" u="sng" dirty="0" smtClean="0"/>
              <a:t>Embrayage</a:t>
            </a:r>
          </a:p>
          <a:p>
            <a:pPr algn="r"/>
            <a:endParaRPr lang="fr-FR" sz="1400" dirty="0"/>
          </a:p>
        </p:txBody>
      </p:sp>
      <p:sp>
        <p:nvSpPr>
          <p:cNvPr id="8" name="ZoneTexte 7"/>
          <p:cNvSpPr txBox="1"/>
          <p:nvPr/>
        </p:nvSpPr>
        <p:spPr>
          <a:xfrm>
            <a:off x="2481979" y="4352206"/>
            <a:ext cx="38164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fr-FR" sz="1200" dirty="0" smtClean="0"/>
              <a:t>Boite de transfert G102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113870" y="4352496"/>
            <a:ext cx="23681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200" b="1" u="sng" dirty="0" smtClean="0"/>
              <a:t>Boite de transfert</a:t>
            </a:r>
          </a:p>
          <a:p>
            <a:pPr algn="r"/>
            <a:endParaRPr lang="fr-FR" sz="1400" dirty="0"/>
          </a:p>
        </p:txBody>
      </p:sp>
      <p:sp>
        <p:nvSpPr>
          <p:cNvPr id="10" name="ZoneTexte 9"/>
          <p:cNvSpPr txBox="1"/>
          <p:nvPr/>
        </p:nvSpPr>
        <p:spPr>
          <a:xfrm>
            <a:off x="2492896" y="4706439"/>
            <a:ext cx="3816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Tx/>
              <a:buChar char="-"/>
            </a:pPr>
            <a:r>
              <a:rPr lang="fr-FR" sz="1200" dirty="0" smtClean="0"/>
              <a:t>Prise de force N109/10b avec bride f=1,90 en haut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Hélice de ventilateur pour PM perm. (indispensable pour fonctionnement PM supérieur à 1 heures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Blocage de changement de vitesse pneumatique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113870" y="4875715"/>
            <a:ext cx="23681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200" b="1" u="sng" dirty="0" smtClean="0"/>
              <a:t>Prises de mouvement</a:t>
            </a:r>
          </a:p>
          <a:p>
            <a:pPr algn="r"/>
            <a:endParaRPr lang="fr-FR" sz="1400" dirty="0"/>
          </a:p>
        </p:txBody>
      </p:sp>
      <p:sp>
        <p:nvSpPr>
          <p:cNvPr id="12" name="ZoneTexte 11"/>
          <p:cNvSpPr txBox="1"/>
          <p:nvPr/>
        </p:nvSpPr>
        <p:spPr>
          <a:xfrm>
            <a:off x="2492896" y="5796136"/>
            <a:ext cx="38164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Tx/>
              <a:buChar char="-"/>
            </a:pPr>
            <a:r>
              <a:rPr lang="fr-FR" sz="1200" dirty="0" smtClean="0"/>
              <a:t>Ressorts AV paraboliques 7,5 t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Attention : augmentation maximum de la charge sur suspension AV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Blocage de différentiel sur essieu AV avec bruiteur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Directibilité diminuée  avec blocage de différentiel enclenché sur pont AV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Traction AV permanente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25549" y="5796136"/>
            <a:ext cx="236810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200" b="1" u="sng" dirty="0" smtClean="0"/>
              <a:t>Essieu AV</a:t>
            </a:r>
          </a:p>
          <a:p>
            <a:pPr algn="r"/>
            <a:r>
              <a:rPr lang="fr-FR" sz="1200" b="1" u="sng" dirty="0" smtClean="0"/>
              <a:t>Ressorts AV</a:t>
            </a:r>
          </a:p>
          <a:p>
            <a:pPr algn="r"/>
            <a:r>
              <a:rPr lang="fr-FR" sz="1200" b="1" u="sng" dirty="0" smtClean="0"/>
              <a:t>Charge AV</a:t>
            </a:r>
          </a:p>
          <a:p>
            <a:pPr algn="r"/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1045274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60648" y="282103"/>
            <a:ext cx="236810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200" b="1" u="sng" dirty="0" smtClean="0"/>
              <a:t>Pont AR</a:t>
            </a:r>
          </a:p>
          <a:p>
            <a:pPr algn="r"/>
            <a:r>
              <a:rPr lang="fr-FR" sz="1200" b="1" u="sng" dirty="0" smtClean="0"/>
              <a:t>Ressorts AR</a:t>
            </a:r>
          </a:p>
          <a:p>
            <a:pPr algn="r"/>
            <a:r>
              <a:rPr lang="fr-FR" sz="1200" b="1" u="sng" dirty="0" smtClean="0"/>
              <a:t>Charge AR</a:t>
            </a:r>
          </a:p>
          <a:p>
            <a:pPr algn="r"/>
            <a:endParaRPr lang="fr-FR" sz="1400" dirty="0"/>
          </a:p>
        </p:txBody>
      </p:sp>
      <p:sp>
        <p:nvSpPr>
          <p:cNvPr id="5" name="ZoneTexte 4"/>
          <p:cNvSpPr txBox="1"/>
          <p:nvPr/>
        </p:nvSpPr>
        <p:spPr>
          <a:xfrm>
            <a:off x="2852936" y="251520"/>
            <a:ext cx="38164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Tx/>
              <a:buChar char="-"/>
            </a:pPr>
            <a:r>
              <a:rPr lang="fr-FR" sz="1200" dirty="0" smtClean="0"/>
              <a:t>Ressorts AR paraboliques 10 t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Attention : augmentation maximum de la charge sur suspension AR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Pont AR à réducteurs planétaires HP-1333 – monte pneumatique simple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2852936" y="1394132"/>
            <a:ext cx="38164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Tx/>
              <a:buChar char="-"/>
            </a:pPr>
            <a:r>
              <a:rPr lang="fr-FR" sz="1200" dirty="0" smtClean="0"/>
              <a:t>Rapport de pont planétaire AP i=6,00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269868" y="1429593"/>
            <a:ext cx="23681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200" b="1" u="sng" dirty="0" smtClean="0"/>
              <a:t>Démultiplications</a:t>
            </a:r>
          </a:p>
          <a:p>
            <a:pPr algn="r"/>
            <a:endParaRPr lang="fr-FR" sz="1400" dirty="0"/>
          </a:p>
        </p:txBody>
      </p:sp>
      <p:sp>
        <p:nvSpPr>
          <p:cNvPr id="8" name="ZoneTexte 7"/>
          <p:cNvSpPr txBox="1"/>
          <p:nvPr/>
        </p:nvSpPr>
        <p:spPr>
          <a:xfrm>
            <a:off x="292862" y="1922036"/>
            <a:ext cx="23681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200" b="1" u="sng" dirty="0" smtClean="0"/>
              <a:t>Roues</a:t>
            </a:r>
          </a:p>
          <a:p>
            <a:pPr algn="r"/>
            <a:endParaRPr lang="fr-FR" sz="1400" dirty="0"/>
          </a:p>
        </p:txBody>
      </p:sp>
      <p:sp>
        <p:nvSpPr>
          <p:cNvPr id="9" name="ZoneTexte 8"/>
          <p:cNvSpPr txBox="1"/>
          <p:nvPr/>
        </p:nvSpPr>
        <p:spPr>
          <a:xfrm>
            <a:off x="2861842" y="1845091"/>
            <a:ext cx="38164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Tx/>
              <a:buChar char="-"/>
            </a:pPr>
            <a:r>
              <a:rPr lang="fr-FR" sz="1200" dirty="0" smtClean="0"/>
              <a:t>Roues disque 10 trous 10,0-20 sur 1</a:t>
            </a:r>
            <a:r>
              <a:rPr lang="fr-FR" sz="1200" baseline="30000" dirty="0" smtClean="0"/>
              <a:t>er</a:t>
            </a:r>
            <a:r>
              <a:rPr lang="fr-FR" sz="1200" dirty="0" smtClean="0"/>
              <a:t> essieu AV TL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Roues disque 10 trous 10,00-20 en tant que roue de secours TL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Roues disque 10 trous 10,00-20 sur 1</a:t>
            </a:r>
            <a:r>
              <a:rPr lang="fr-FR" sz="1200" baseline="30000" dirty="0" smtClean="0"/>
              <a:t>er</a:t>
            </a:r>
            <a:r>
              <a:rPr lang="fr-FR" sz="1200" dirty="0" smtClean="0"/>
              <a:t> pont AR TL pour monte pneumatique simple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La roue de secours est montée sur la carrosserie/la semi-remorque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56374" y="3407775"/>
            <a:ext cx="2368109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200" b="1" u="sng" dirty="0" smtClean="0"/>
              <a:t>Pneumatiques</a:t>
            </a:r>
          </a:p>
          <a:p>
            <a:pPr algn="r"/>
            <a:r>
              <a:rPr lang="fr-FR" sz="1200" dirty="0" smtClean="0"/>
              <a:t>Essieu avant</a:t>
            </a:r>
          </a:p>
          <a:p>
            <a:pPr algn="r"/>
            <a:endParaRPr lang="fr-FR" sz="1200" dirty="0" smtClean="0"/>
          </a:p>
          <a:p>
            <a:pPr algn="r"/>
            <a:r>
              <a:rPr lang="fr-FR" sz="1200" dirty="0" smtClean="0"/>
              <a:t>Essieu arrière</a:t>
            </a:r>
          </a:p>
          <a:p>
            <a:pPr algn="r"/>
            <a:endParaRPr lang="fr-FR" sz="1200" dirty="0" smtClean="0"/>
          </a:p>
          <a:p>
            <a:pPr algn="r"/>
            <a:r>
              <a:rPr lang="fr-FR" sz="1200" dirty="0" smtClean="0"/>
              <a:t>Roue de secours</a:t>
            </a:r>
          </a:p>
          <a:p>
            <a:pPr algn="r"/>
            <a:endParaRPr lang="fr-FR" sz="1400" dirty="0"/>
          </a:p>
        </p:txBody>
      </p:sp>
      <p:sp>
        <p:nvSpPr>
          <p:cNvPr id="11" name="ZoneTexte 10"/>
          <p:cNvSpPr txBox="1"/>
          <p:nvPr/>
        </p:nvSpPr>
        <p:spPr>
          <a:xfrm>
            <a:off x="2852936" y="3515467"/>
            <a:ext cx="3816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Tx/>
              <a:buChar char="-"/>
            </a:pPr>
            <a:r>
              <a:rPr lang="fr-FR" sz="1200" dirty="0" smtClean="0"/>
              <a:t>2*81#R0080341 MI 395/85R20 XZL TL MOT-S + G (route + tout terrain)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2*81#R0080341 MI 395/85R20 XZL TL MOT-S + G (route + tout terrain)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2*81#R0080341 MI 395/85R20 XZL TL MOT-S + G (route + tout terrain)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2861842" y="4932040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Tx/>
              <a:buChar char="-"/>
            </a:pPr>
            <a:r>
              <a:rPr lang="fr-FR" sz="1200" dirty="0" smtClean="0"/>
              <a:t>Réservoir à carburant 300l à droite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Bouchon d’obstruction de réservoir sans antivol 1 x sans ventilation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445261" y="5008983"/>
            <a:ext cx="236810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200" b="1" u="sng" dirty="0" smtClean="0"/>
              <a:t>Réservoir à </a:t>
            </a:r>
          </a:p>
          <a:p>
            <a:pPr algn="r"/>
            <a:r>
              <a:rPr lang="fr-FR" sz="1200" b="1" u="sng" dirty="0" smtClean="0"/>
              <a:t>carburant</a:t>
            </a:r>
          </a:p>
          <a:p>
            <a:pPr algn="r"/>
            <a:endParaRPr lang="fr-FR" sz="1400" dirty="0"/>
          </a:p>
        </p:txBody>
      </p:sp>
      <p:sp>
        <p:nvSpPr>
          <p:cNvPr id="14" name="ZoneTexte 13"/>
          <p:cNvSpPr txBox="1"/>
          <p:nvPr/>
        </p:nvSpPr>
        <p:spPr>
          <a:xfrm>
            <a:off x="2848295" y="5868144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Tx/>
              <a:buChar char="-"/>
            </a:pPr>
            <a:r>
              <a:rPr lang="fr-FR" sz="1200" dirty="0" smtClean="0"/>
              <a:t>Empattement </a:t>
            </a:r>
            <a:r>
              <a:rPr lang="fr-FR" sz="1200" dirty="0" smtClean="0"/>
              <a:t>3900mm</a:t>
            </a:r>
            <a:endParaRPr lang="fr-FR" sz="1200" dirty="0" smtClean="0"/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Porte-à-faux AR du cadre 1775mm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Pare-chocs en acier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480186" y="5852755"/>
            <a:ext cx="236810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200" b="1" u="sng" dirty="0" smtClean="0"/>
              <a:t>Cadre de</a:t>
            </a:r>
          </a:p>
          <a:p>
            <a:pPr algn="r"/>
            <a:r>
              <a:rPr lang="fr-FR" sz="1200" b="1" u="sng" dirty="0" smtClean="0"/>
              <a:t>châssis</a:t>
            </a:r>
          </a:p>
          <a:p>
            <a:pPr algn="r"/>
            <a:endParaRPr lang="fr-FR" sz="1400" dirty="0"/>
          </a:p>
        </p:txBody>
      </p:sp>
      <p:sp>
        <p:nvSpPr>
          <p:cNvPr id="16" name="ZoneTexte 15"/>
          <p:cNvSpPr txBox="1"/>
          <p:nvPr/>
        </p:nvSpPr>
        <p:spPr>
          <a:xfrm>
            <a:off x="478225" y="6876256"/>
            <a:ext cx="236810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200" b="1" u="sng" dirty="0" smtClean="0"/>
              <a:t>Système</a:t>
            </a:r>
          </a:p>
          <a:p>
            <a:pPr algn="r"/>
            <a:r>
              <a:rPr lang="fr-FR" sz="1200" b="1" u="sng" dirty="0" smtClean="0"/>
              <a:t>De freinage</a:t>
            </a:r>
          </a:p>
          <a:p>
            <a:pPr algn="r"/>
            <a:endParaRPr lang="fr-FR" sz="1400" dirty="0"/>
          </a:p>
        </p:txBody>
      </p:sp>
      <p:sp>
        <p:nvSpPr>
          <p:cNvPr id="17" name="ZoneTexte 16"/>
          <p:cNvSpPr txBox="1"/>
          <p:nvPr/>
        </p:nvSpPr>
        <p:spPr>
          <a:xfrm>
            <a:off x="2852936" y="6771825"/>
            <a:ext cx="38164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Tx/>
              <a:buChar char="-"/>
            </a:pPr>
            <a:r>
              <a:rPr lang="fr-FR" sz="1200" dirty="0" smtClean="0"/>
              <a:t>MAN BrakeMatic (système freinage électronique)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Frein d’utilisation en montée en tout terrain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Frein d’immobilisation avec actionnement commande pneumatique de l’essieu AV</a:t>
            </a:r>
          </a:p>
          <a:p>
            <a:pPr marL="171450" indent="-171450" algn="just">
              <a:buFontTx/>
              <a:buChar char="-"/>
            </a:pPr>
            <a:endParaRPr lang="fr-FR" sz="1200" dirty="0" smtClean="0"/>
          </a:p>
        </p:txBody>
      </p:sp>
    </p:spTree>
    <p:extLst>
      <p:ext uri="{BB962C8B-B14F-4D97-AF65-F5344CB8AC3E}">
        <p14:creationId xmlns:p14="http://schemas.microsoft.com/office/powerpoint/2010/main" val="2242223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780928" y="323528"/>
            <a:ext cx="38164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Tx/>
              <a:buChar char="-"/>
            </a:pPr>
            <a:r>
              <a:rPr lang="fr-FR" sz="1200" dirty="0" smtClean="0"/>
              <a:t>Cabine double avec 4 portes ‘DK’ largeur 2240mm, longueur 2785mm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Eclairage des emmarchements pour chauffeur et convoyeur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Bras de rétroviseur pour largeur de carrosserie 2300 à 2400mm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Sans réduction du brouillard de projection d’eau</a:t>
            </a:r>
          </a:p>
          <a:p>
            <a:pPr marL="171450" indent="-171450" algn="just">
              <a:buFontTx/>
              <a:buChar char="-"/>
            </a:pPr>
            <a:endParaRPr lang="fr-FR" sz="1200" dirty="0" smtClean="0"/>
          </a:p>
        </p:txBody>
      </p:sp>
      <p:sp>
        <p:nvSpPr>
          <p:cNvPr id="5" name="ZoneTexte 4"/>
          <p:cNvSpPr txBox="1"/>
          <p:nvPr/>
        </p:nvSpPr>
        <p:spPr>
          <a:xfrm>
            <a:off x="188640" y="323528"/>
            <a:ext cx="236810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200" b="1" u="sng" dirty="0" smtClean="0"/>
              <a:t>Cabine</a:t>
            </a:r>
          </a:p>
          <a:p>
            <a:pPr algn="r"/>
            <a:r>
              <a:rPr lang="fr-FR" sz="1200" b="1" u="sng" dirty="0" smtClean="0"/>
              <a:t>Extérieur</a:t>
            </a:r>
          </a:p>
          <a:p>
            <a:pPr algn="r"/>
            <a:endParaRPr lang="fr-FR" sz="1400" dirty="0"/>
          </a:p>
        </p:txBody>
      </p:sp>
      <p:sp>
        <p:nvSpPr>
          <p:cNvPr id="6" name="ZoneTexte 5"/>
          <p:cNvSpPr txBox="1"/>
          <p:nvPr/>
        </p:nvSpPr>
        <p:spPr>
          <a:xfrm>
            <a:off x="215783" y="1893631"/>
            <a:ext cx="236810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200" b="1" u="sng" dirty="0" smtClean="0"/>
              <a:t>Cabine</a:t>
            </a:r>
          </a:p>
          <a:p>
            <a:pPr algn="r"/>
            <a:r>
              <a:rPr lang="fr-FR" sz="1200" b="1" u="sng" dirty="0" smtClean="0"/>
              <a:t>Intérieur</a:t>
            </a:r>
          </a:p>
          <a:p>
            <a:pPr algn="r"/>
            <a:endParaRPr lang="fr-FR" sz="1400" dirty="0"/>
          </a:p>
        </p:txBody>
      </p:sp>
      <p:sp>
        <p:nvSpPr>
          <p:cNvPr id="7" name="ZoneTexte 6"/>
          <p:cNvSpPr txBox="1"/>
          <p:nvPr/>
        </p:nvSpPr>
        <p:spPr>
          <a:xfrm>
            <a:off x="2780928" y="1893188"/>
            <a:ext cx="381642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Tx/>
              <a:buChar char="-"/>
            </a:pPr>
            <a:r>
              <a:rPr lang="fr-FR" sz="1200" dirty="0" smtClean="0"/>
              <a:t>Siège confort chauffeur avec suspension pneumatique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Sans banquette convoyeur à l’AR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Climatiseur AC R134A exempt de CFC avec régulation thermique automatique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Liseuses pour chauffeur et convoyeur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Sans ceintures de sécurité pour la banquette arrière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Poignées de maintien au dessus de la porte à droite et à gauche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Plaquettes en français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Plaquettes ABS-toutes roues motrices en français</a:t>
            </a:r>
          </a:p>
          <a:p>
            <a:pPr marL="171450" indent="-171450" algn="just">
              <a:buFontTx/>
              <a:buChar char="-"/>
            </a:pPr>
            <a:endParaRPr lang="fr-FR" sz="1200" dirty="0" smtClean="0"/>
          </a:p>
        </p:txBody>
      </p:sp>
      <p:sp>
        <p:nvSpPr>
          <p:cNvPr id="8" name="ZoneTexte 7"/>
          <p:cNvSpPr txBox="1"/>
          <p:nvPr/>
        </p:nvSpPr>
        <p:spPr>
          <a:xfrm>
            <a:off x="2780928" y="3923928"/>
            <a:ext cx="38164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Tx/>
              <a:buChar char="-"/>
            </a:pPr>
            <a:r>
              <a:rPr lang="fr-FR" sz="1200" dirty="0" smtClean="0"/>
              <a:t>Tachygraphe électronique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Langue 1 ‘français’ pour écran sur tableau de bord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Avertisseur acoustique pour marche AR engagée déconnectable</a:t>
            </a:r>
          </a:p>
          <a:p>
            <a:pPr marL="171450" indent="-171450" algn="just">
              <a:buFontTx/>
              <a:buChar char="-"/>
            </a:pPr>
            <a:endParaRPr lang="fr-FR" sz="1200" dirty="0" smtClean="0"/>
          </a:p>
        </p:txBody>
      </p:sp>
      <p:sp>
        <p:nvSpPr>
          <p:cNvPr id="9" name="ZoneTexte 8"/>
          <p:cNvSpPr txBox="1"/>
          <p:nvPr/>
        </p:nvSpPr>
        <p:spPr>
          <a:xfrm>
            <a:off x="215783" y="3923928"/>
            <a:ext cx="23681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200" b="1" u="sng" dirty="0" smtClean="0"/>
              <a:t>Cadrans</a:t>
            </a:r>
          </a:p>
          <a:p>
            <a:pPr algn="r"/>
            <a:endParaRPr lang="fr-FR" sz="1400" dirty="0"/>
          </a:p>
        </p:txBody>
      </p:sp>
      <p:sp>
        <p:nvSpPr>
          <p:cNvPr id="10" name="ZoneTexte 9"/>
          <p:cNvSpPr txBox="1"/>
          <p:nvPr/>
        </p:nvSpPr>
        <p:spPr>
          <a:xfrm>
            <a:off x="2780928" y="4939591"/>
            <a:ext cx="38164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Tx/>
              <a:buChar char="-"/>
            </a:pPr>
            <a:r>
              <a:rPr lang="fr-FR" sz="1200" dirty="0" smtClean="0"/>
              <a:t>Faisceau de câblage pour feux AR livraison de 1,5m en vrac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Contacteurs et fils pour éclairage de compartiment de chargement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Préparation pour éclairage supplémentaire sur pavillon de cabine</a:t>
            </a:r>
          </a:p>
          <a:p>
            <a:pPr marL="171450" indent="-171450" algn="just">
              <a:buFontTx/>
              <a:buChar char="-"/>
            </a:pPr>
            <a:endParaRPr lang="fr-FR" sz="1200" dirty="0" smtClean="0"/>
          </a:p>
        </p:txBody>
      </p:sp>
      <p:sp>
        <p:nvSpPr>
          <p:cNvPr id="11" name="ZoneTexte 10"/>
          <p:cNvSpPr txBox="1"/>
          <p:nvPr/>
        </p:nvSpPr>
        <p:spPr>
          <a:xfrm>
            <a:off x="223490" y="4954979"/>
            <a:ext cx="23681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200" b="1" u="sng" dirty="0" smtClean="0"/>
              <a:t>Eclairage</a:t>
            </a:r>
          </a:p>
          <a:p>
            <a:pPr algn="r"/>
            <a:endParaRPr lang="fr-FR" sz="1400" dirty="0"/>
          </a:p>
        </p:txBody>
      </p:sp>
      <p:sp>
        <p:nvSpPr>
          <p:cNvPr id="12" name="ZoneTexte 11"/>
          <p:cNvSpPr txBox="1"/>
          <p:nvPr/>
        </p:nvSpPr>
        <p:spPr>
          <a:xfrm>
            <a:off x="215782" y="6324586"/>
            <a:ext cx="23681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200" b="1" u="sng" dirty="0" smtClean="0"/>
              <a:t>Circuit électrique</a:t>
            </a:r>
          </a:p>
          <a:p>
            <a:pPr algn="r"/>
            <a:endParaRPr lang="fr-FR" sz="1400" dirty="0"/>
          </a:p>
        </p:txBody>
      </p:sp>
      <p:sp>
        <p:nvSpPr>
          <p:cNvPr id="13" name="ZoneTexte 12"/>
          <p:cNvSpPr txBox="1"/>
          <p:nvPr/>
        </p:nvSpPr>
        <p:spPr>
          <a:xfrm>
            <a:off x="2780928" y="6324586"/>
            <a:ext cx="38164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Tx/>
              <a:buChar char="-"/>
            </a:pPr>
            <a:r>
              <a:rPr lang="fr-FR" sz="1200" dirty="0" smtClean="0"/>
              <a:t>Interface de carrosserie sous portillon AV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Prise femelle pour remorquage 24 V7+4 broches à l’extrémité AR du cadre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Prise femelle dans la cabine 12 V 2 broches et 24 V 2 broches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Robinet coupe batteries électrique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Batteries de 12 V 140 ah – 2 unités</a:t>
            </a:r>
          </a:p>
          <a:p>
            <a:pPr marL="171450" indent="-171450" algn="just">
              <a:buFontTx/>
              <a:buChar char="-"/>
            </a:pPr>
            <a:endParaRPr lang="fr-FR" sz="1200" dirty="0" smtClean="0"/>
          </a:p>
        </p:txBody>
      </p:sp>
    </p:spTree>
    <p:extLst>
      <p:ext uri="{BB962C8B-B14F-4D97-AF65-F5344CB8AC3E}">
        <p14:creationId xmlns:p14="http://schemas.microsoft.com/office/powerpoint/2010/main" val="3211952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779471" y="179512"/>
            <a:ext cx="3816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Tx/>
              <a:buChar char="-"/>
            </a:pPr>
            <a:r>
              <a:rPr lang="fr-FR" sz="1200" dirty="0" smtClean="0"/>
              <a:t>Manuel du chauffeur en langue française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Conservation pour transport outre-mer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Flexible de gonflage pneus 20m ave manomètre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Cric 12 tonnes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2</a:t>
            </a:r>
            <a:r>
              <a:rPr lang="fr-FR" sz="1200" baseline="30000" dirty="0" smtClean="0"/>
              <a:t>ème</a:t>
            </a:r>
            <a:r>
              <a:rPr lang="fr-FR" sz="1200" dirty="0" smtClean="0"/>
              <a:t> cale de roue</a:t>
            </a:r>
          </a:p>
          <a:p>
            <a:pPr marL="171450" indent="-171450" algn="just">
              <a:buFontTx/>
              <a:buChar char="-"/>
            </a:pPr>
            <a:endParaRPr lang="fr-FR" sz="1200" dirty="0" smtClean="0"/>
          </a:p>
        </p:txBody>
      </p:sp>
      <p:sp>
        <p:nvSpPr>
          <p:cNvPr id="5" name="ZoneTexte 4"/>
          <p:cNvSpPr txBox="1"/>
          <p:nvPr/>
        </p:nvSpPr>
        <p:spPr>
          <a:xfrm>
            <a:off x="215781" y="210176"/>
            <a:ext cx="23681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200" b="1" u="sng" dirty="0" smtClean="0"/>
              <a:t>Autres</a:t>
            </a:r>
          </a:p>
          <a:p>
            <a:pPr algn="r"/>
            <a:endParaRPr lang="fr-FR" sz="1400" dirty="0"/>
          </a:p>
        </p:txBody>
      </p:sp>
      <p:sp>
        <p:nvSpPr>
          <p:cNvPr id="6" name="ZoneTexte 5"/>
          <p:cNvSpPr txBox="1"/>
          <p:nvPr/>
        </p:nvSpPr>
        <p:spPr>
          <a:xfrm>
            <a:off x="2808569" y="1380689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Tx/>
              <a:buChar char="-"/>
            </a:pPr>
            <a:r>
              <a:rPr lang="fr-FR" sz="1200" dirty="0" smtClean="0"/>
              <a:t>Système de freinage francisé</a:t>
            </a:r>
          </a:p>
          <a:p>
            <a:pPr marL="171450" indent="-171450" algn="just">
              <a:buFontTx/>
              <a:buChar char="-"/>
            </a:pPr>
            <a:endParaRPr lang="fr-FR" sz="1200" dirty="0" smtClean="0"/>
          </a:p>
        </p:txBody>
      </p:sp>
      <p:sp>
        <p:nvSpPr>
          <p:cNvPr id="7" name="ZoneTexte 6"/>
          <p:cNvSpPr txBox="1"/>
          <p:nvPr/>
        </p:nvSpPr>
        <p:spPr>
          <a:xfrm>
            <a:off x="215781" y="1367352"/>
            <a:ext cx="236810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200" b="1" u="sng" dirty="0" smtClean="0"/>
              <a:t>Spécifique au pays</a:t>
            </a:r>
          </a:p>
          <a:p>
            <a:pPr algn="r"/>
            <a:r>
              <a:rPr lang="fr-FR" sz="1200" b="1" u="sng" dirty="0" smtClean="0"/>
              <a:t>Et exploitation</a:t>
            </a:r>
          </a:p>
          <a:p>
            <a:pPr algn="r"/>
            <a:endParaRPr lang="fr-FR" sz="1400" dirty="0"/>
          </a:p>
        </p:txBody>
      </p:sp>
      <p:sp>
        <p:nvSpPr>
          <p:cNvPr id="11" name="ZoneTexte 10"/>
          <p:cNvSpPr txBox="1"/>
          <p:nvPr/>
        </p:nvSpPr>
        <p:spPr>
          <a:xfrm>
            <a:off x="223488" y="2581029"/>
            <a:ext cx="236810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200" b="1" u="sng" dirty="0" smtClean="0"/>
              <a:t>Equipements</a:t>
            </a:r>
          </a:p>
          <a:p>
            <a:pPr algn="r"/>
            <a:r>
              <a:rPr lang="fr-FR" sz="1200" b="1" u="sng" dirty="0" smtClean="0"/>
              <a:t>Supplémentaires</a:t>
            </a:r>
          </a:p>
          <a:p>
            <a:pPr algn="r"/>
            <a:r>
              <a:rPr lang="fr-FR" sz="1200" b="1" u="sng" dirty="0" smtClean="0"/>
              <a:t>Départ usine</a:t>
            </a:r>
          </a:p>
          <a:p>
            <a:pPr algn="r"/>
            <a:endParaRPr lang="fr-FR" sz="1400" dirty="0"/>
          </a:p>
        </p:txBody>
      </p:sp>
      <p:sp>
        <p:nvSpPr>
          <p:cNvPr id="12" name="ZoneTexte 11"/>
          <p:cNvSpPr txBox="1"/>
          <p:nvPr/>
        </p:nvSpPr>
        <p:spPr>
          <a:xfrm>
            <a:off x="2807868" y="2581029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Tx/>
              <a:buChar char="-"/>
            </a:pPr>
            <a:r>
              <a:rPr lang="fr-FR" sz="1200" dirty="0" smtClean="0"/>
              <a:t>Peinture blanche</a:t>
            </a:r>
          </a:p>
          <a:p>
            <a:pPr marL="171450" indent="-171450" algn="just">
              <a:buFontTx/>
              <a:buChar char="-"/>
            </a:pPr>
            <a:endParaRPr lang="fr-FR" sz="1200" dirty="0" smtClean="0"/>
          </a:p>
        </p:txBody>
      </p:sp>
      <p:sp>
        <p:nvSpPr>
          <p:cNvPr id="17" name="ZoneTexte 16"/>
          <p:cNvSpPr txBox="1"/>
          <p:nvPr/>
        </p:nvSpPr>
        <p:spPr>
          <a:xfrm>
            <a:off x="207665" y="5292080"/>
            <a:ext cx="236810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200" b="1" u="sng" dirty="0" smtClean="0"/>
              <a:t>Vitesse</a:t>
            </a:r>
          </a:p>
          <a:p>
            <a:pPr algn="r"/>
            <a:r>
              <a:rPr lang="fr-FR" sz="1200" b="1" u="sng" dirty="0" smtClean="0"/>
              <a:t>En km/h</a:t>
            </a:r>
          </a:p>
          <a:p>
            <a:pPr algn="r"/>
            <a:r>
              <a:rPr lang="fr-FR" sz="1200" b="1" u="sng" dirty="0" smtClean="0"/>
              <a:t>(Gamme route)</a:t>
            </a:r>
          </a:p>
          <a:p>
            <a:pPr algn="r"/>
            <a:endParaRPr lang="fr-FR" sz="1400" dirty="0"/>
          </a:p>
        </p:txBody>
      </p:sp>
      <p:graphicFrame>
        <p:nvGraphicFramePr>
          <p:cNvPr id="18" name="Tableau 17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2941759309"/>
              </p:ext>
            </p:extLst>
          </p:nvPr>
        </p:nvGraphicFramePr>
        <p:xfrm>
          <a:off x="2784118" y="5172454"/>
          <a:ext cx="3123404" cy="3017520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 dir="2700000">
                    <a:prstClr val="black">
                      <a:alpha val="50000"/>
                    </a:prstClr>
                  </a:innerShdw>
                </a:effectLst>
                <a:tableStyleId>{5C22544A-7EE6-4342-B048-85BDC9FD1C3A}</a:tableStyleId>
              </a:tblPr>
              <a:tblGrid>
                <a:gridCol w="780851"/>
                <a:gridCol w="780851"/>
                <a:gridCol w="780851"/>
                <a:gridCol w="780851"/>
              </a:tblGrid>
              <a:tr h="214486">
                <a:tc gridSpan="2">
                  <a:txBody>
                    <a:bodyPr/>
                    <a:lstStyle/>
                    <a:p>
                      <a:r>
                        <a:rPr lang="fr-FR" sz="1100" dirty="0" smtClean="0"/>
                        <a:t>Rapport</a:t>
                      </a:r>
                      <a:r>
                        <a:rPr lang="fr-FR" sz="1100" baseline="0" dirty="0" smtClean="0"/>
                        <a:t> démultiplication       on</a:t>
                      </a:r>
                      <a:endParaRPr lang="fr-FR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100" dirty="0" smtClean="0"/>
                        <a:t>Tours 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100" dirty="0" smtClean="0"/>
                        <a:t>Tr/mn</a:t>
                      </a:r>
                      <a:endParaRPr lang="fr-FR" sz="1100" dirty="0"/>
                    </a:p>
                  </a:txBody>
                  <a:tcPr/>
                </a:tc>
              </a:tr>
              <a:tr h="211965">
                <a:tc>
                  <a:txBody>
                    <a:bodyPr/>
                    <a:lstStyle/>
                    <a:p>
                      <a:pPr algn="ctr"/>
                      <a:r>
                        <a:rPr lang="fr-FR" sz="1100" dirty="0" smtClean="0"/>
                        <a:t>1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9,48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9,20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3,90</a:t>
                      </a:r>
                      <a:endParaRPr lang="fr-FR" sz="1100" dirty="0"/>
                    </a:p>
                  </a:txBody>
                  <a:tcPr/>
                </a:tc>
              </a:tr>
              <a:tr h="211965">
                <a:tc>
                  <a:txBody>
                    <a:bodyPr/>
                    <a:lstStyle/>
                    <a:p>
                      <a:pPr algn="ctr"/>
                      <a:r>
                        <a:rPr lang="fr-FR" sz="1100" dirty="0" smtClean="0"/>
                        <a:t>2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6,58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13,30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5,60</a:t>
                      </a:r>
                      <a:endParaRPr lang="fr-FR" sz="1100" dirty="0"/>
                    </a:p>
                  </a:txBody>
                  <a:tcPr/>
                </a:tc>
              </a:tr>
              <a:tr h="211965">
                <a:tc>
                  <a:txBody>
                    <a:bodyPr/>
                    <a:lstStyle/>
                    <a:p>
                      <a:pPr algn="ctr"/>
                      <a:r>
                        <a:rPr lang="fr-FR" sz="1100" dirty="0" smtClean="0"/>
                        <a:t>3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4,70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18,60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7,80</a:t>
                      </a:r>
                      <a:endParaRPr lang="fr-FR" sz="1100" dirty="0"/>
                    </a:p>
                  </a:txBody>
                  <a:tcPr/>
                </a:tc>
              </a:tr>
              <a:tr h="211965">
                <a:tc>
                  <a:txBody>
                    <a:bodyPr/>
                    <a:lstStyle/>
                    <a:p>
                      <a:pPr algn="ctr"/>
                      <a:r>
                        <a:rPr lang="fr-FR" sz="1100" dirty="0" smtClean="0"/>
                        <a:t>4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3,48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25,20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10,50</a:t>
                      </a:r>
                      <a:endParaRPr lang="fr-FR" sz="1100" dirty="0"/>
                    </a:p>
                  </a:txBody>
                  <a:tcPr/>
                </a:tc>
              </a:tr>
              <a:tr h="211965">
                <a:tc>
                  <a:txBody>
                    <a:bodyPr/>
                    <a:lstStyle/>
                    <a:p>
                      <a:pPr algn="ctr"/>
                      <a:r>
                        <a:rPr lang="fr-FR" sz="1100" dirty="0" smtClean="0"/>
                        <a:t>5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2,62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33,40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14,00</a:t>
                      </a:r>
                      <a:endParaRPr lang="fr-FR" sz="1100" dirty="0"/>
                    </a:p>
                  </a:txBody>
                  <a:tcPr/>
                </a:tc>
              </a:tr>
              <a:tr h="211965">
                <a:tc>
                  <a:txBody>
                    <a:bodyPr/>
                    <a:lstStyle/>
                    <a:p>
                      <a:pPr algn="ctr"/>
                      <a:r>
                        <a:rPr lang="fr-FR" sz="1100" dirty="0" smtClean="0"/>
                        <a:t>6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1,89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46,40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19,40</a:t>
                      </a:r>
                      <a:endParaRPr lang="fr-FR" sz="1100" dirty="0"/>
                    </a:p>
                  </a:txBody>
                  <a:tcPr/>
                </a:tc>
              </a:tr>
              <a:tr h="211965">
                <a:tc>
                  <a:txBody>
                    <a:bodyPr/>
                    <a:lstStyle/>
                    <a:p>
                      <a:pPr algn="ctr"/>
                      <a:r>
                        <a:rPr lang="fr-FR" sz="1100" dirty="0" smtClean="0"/>
                        <a:t>7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1,35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64,90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27,10</a:t>
                      </a:r>
                      <a:endParaRPr lang="fr-FR" sz="1100" dirty="0"/>
                    </a:p>
                  </a:txBody>
                  <a:tcPr/>
                </a:tc>
              </a:tr>
              <a:tr h="211965">
                <a:tc>
                  <a:txBody>
                    <a:bodyPr/>
                    <a:lstStyle/>
                    <a:p>
                      <a:pPr algn="ctr"/>
                      <a:r>
                        <a:rPr lang="fr-FR" sz="1100" dirty="0" smtClean="0"/>
                        <a:t>8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1,00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87,60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36,60</a:t>
                      </a:r>
                      <a:endParaRPr lang="fr-FR" sz="1100" dirty="0"/>
                    </a:p>
                  </a:txBody>
                  <a:tcPr/>
                </a:tc>
              </a:tr>
              <a:tr h="211965">
                <a:tc>
                  <a:txBody>
                    <a:bodyPr/>
                    <a:lstStyle/>
                    <a:p>
                      <a:pPr algn="ctr"/>
                      <a:r>
                        <a:rPr lang="fr-FR" sz="1100" dirty="0" smtClean="0"/>
                        <a:t>9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0,75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116,80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48,80</a:t>
                      </a:r>
                      <a:endParaRPr lang="fr-FR" sz="1100" dirty="0"/>
                    </a:p>
                  </a:txBody>
                  <a:tcPr/>
                </a:tc>
              </a:tr>
              <a:tr h="211965">
                <a:tc>
                  <a:txBody>
                    <a:bodyPr/>
                    <a:lstStyle/>
                    <a:p>
                      <a:pPr algn="ctr"/>
                      <a:r>
                        <a:rPr lang="fr-FR" sz="1100" dirty="0" smtClean="0"/>
                        <a:t>R1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12,20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7,20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fr-FR" sz="1100" dirty="0" smtClean="0"/>
                        <a:t>3,00</a:t>
                      </a:r>
                      <a:endParaRPr lang="fr-FR" sz="11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4335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48" y="323528"/>
            <a:ext cx="6308801" cy="8676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309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0" y="107504"/>
            <a:ext cx="6361159" cy="8748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69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/>
          <p:cNvSpPr txBox="1"/>
          <p:nvPr/>
        </p:nvSpPr>
        <p:spPr>
          <a:xfrm>
            <a:off x="4149080" y="539552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Cabine + arceaux</a:t>
            </a:r>
            <a:endParaRPr lang="fr-FR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33" y="395536"/>
            <a:ext cx="3355458" cy="237626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33" y="3063518"/>
            <a:ext cx="3355458" cy="2516594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33" y="5796136"/>
            <a:ext cx="3355458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676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427" y="3851920"/>
            <a:ext cx="5223130" cy="3563744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5" name="ZoneTexte 4"/>
          <p:cNvSpPr txBox="1"/>
          <p:nvPr/>
        </p:nvSpPr>
        <p:spPr>
          <a:xfrm>
            <a:off x="260648" y="467544"/>
            <a:ext cx="6192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u="sng" dirty="0" smtClean="0"/>
              <a:t>Benne transporteur sur support amovible :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548680" y="1115616"/>
            <a:ext cx="558317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Tx/>
              <a:buChar char="-"/>
            </a:pPr>
            <a:r>
              <a:rPr lang="fr-FR" sz="1200" dirty="0" smtClean="0"/>
              <a:t>Dimensions utile 2700 x 2420 x 600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Basculeur avec vérin télescopique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Commande par distributeur avec manipulateur pneumatique proportionnel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Fonctionnement avec hydraulique de la grue (sans pompe, sans réservoir)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Faux châssis en tube acier S355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Béquilles de sécurité manuelle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Caisse : plancher tôle acier S355 ép. 4mm sur traverses longitudinales soudées en continu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Face avant acier avec porte échelle grillagée fixe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Une ridelle manuelle par côté – hauteur 500mm en tôle acier S355 ép. 3mm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Fermetures centrales à leviers</a:t>
            </a:r>
          </a:p>
          <a:p>
            <a:pPr marL="171450" indent="-171450" algn="just">
              <a:buFontTx/>
              <a:buChar char="-"/>
            </a:pPr>
            <a:endParaRPr lang="fr-FR" sz="1200" dirty="0" smtClean="0"/>
          </a:p>
          <a:p>
            <a:pPr marL="171450" indent="-171450" algn="just">
              <a:buFontTx/>
              <a:buChar char="-"/>
            </a:pPr>
            <a:endParaRPr lang="fr-FR" sz="1200" dirty="0" smtClean="0"/>
          </a:p>
        </p:txBody>
      </p:sp>
    </p:spTree>
    <p:extLst>
      <p:ext uri="{BB962C8B-B14F-4D97-AF65-F5344CB8AC3E}">
        <p14:creationId xmlns:p14="http://schemas.microsoft.com/office/powerpoint/2010/main" val="4113966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60648" y="467544"/>
            <a:ext cx="6192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u="sng" dirty="0" smtClean="0"/>
              <a:t>Grue CORMACH 8700 E2: 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544293" y="994908"/>
            <a:ext cx="558317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Tx/>
              <a:buChar char="-"/>
            </a:pPr>
            <a:r>
              <a:rPr lang="fr-FR" sz="1200" dirty="0" smtClean="0"/>
              <a:t>Portée 930kg à 7,63m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Moment statique à l’axe de la tourelle : 8730 daNm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Moment de rotation : 820 daNm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Crochet standard : capacité 3 tonnes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Rotation à 360° avec moto-réducteur hydraulique, frein à disque dans bain d’huile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Bras alignés pour conserver la charge de l’axe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Stabilisateurs de la grue de base en extension manuelle : 4494mm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Boîtier TIMER RESET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Filtre haute pression, filtre à air, filtre conventionnel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Double commande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Couleur grue blanc et bleu CORMACH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Echangeur de chaleur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2 activations hydrauliques + interface accessoire en bout d’extension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Heures de grue : </a:t>
            </a:r>
            <a:r>
              <a:rPr lang="fr-FR" sz="1200" dirty="0" smtClean="0"/>
              <a:t>110 </a:t>
            </a:r>
            <a:r>
              <a:rPr lang="fr-FR" sz="1200" dirty="0" smtClean="0"/>
              <a:t>heures</a:t>
            </a:r>
          </a:p>
          <a:p>
            <a:pPr marL="171450" indent="-171450" algn="just">
              <a:buFontTx/>
              <a:buChar char="-"/>
            </a:pPr>
            <a:endParaRPr lang="fr-FR" sz="1200" dirty="0" smtClean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872" y="3661353"/>
            <a:ext cx="4276239" cy="5030869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2584180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56" y="251520"/>
            <a:ext cx="5994651" cy="8244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35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4559166" y="1300282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u="sng" dirty="0" smtClean="0"/>
              <a:t>Benne preneuse de reprise – 250 litres – </a:t>
            </a:r>
            <a:r>
              <a:rPr lang="fr-FR" sz="1600" u="sng" dirty="0"/>
              <a:t>R</a:t>
            </a:r>
            <a:r>
              <a:rPr lang="fr-FR" sz="1600" u="sng" dirty="0" smtClean="0"/>
              <a:t>otator 2,5 tonnes 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94" y="467544"/>
            <a:ext cx="4274848" cy="3600400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948" y="4716016"/>
            <a:ext cx="4256869" cy="3718331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7" name="ZoneTexte 6"/>
          <p:cNvSpPr txBox="1"/>
          <p:nvPr/>
        </p:nvSpPr>
        <p:spPr>
          <a:xfrm>
            <a:off x="4559166" y="5580112"/>
            <a:ext cx="21602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u="sng" dirty="0" smtClean="0"/>
              <a:t>Plateau bâché utile</a:t>
            </a:r>
          </a:p>
          <a:p>
            <a:pPr algn="ctr"/>
            <a:r>
              <a:rPr lang="fr-FR" sz="1600" u="sng" dirty="0" smtClean="0"/>
              <a:t>3,50m x 2,34m x 1,80m de haut</a:t>
            </a:r>
          </a:p>
          <a:p>
            <a:pPr algn="ctr"/>
            <a:r>
              <a:rPr lang="fr-FR" sz="1600" u="sng" dirty="0" smtClean="0"/>
              <a:t>débâchable</a:t>
            </a:r>
          </a:p>
        </p:txBody>
      </p:sp>
    </p:spTree>
    <p:extLst>
      <p:ext uri="{BB962C8B-B14F-4D97-AF65-F5344CB8AC3E}">
        <p14:creationId xmlns:p14="http://schemas.microsoft.com/office/powerpoint/2010/main" val="2798652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1" y="1187624"/>
            <a:ext cx="3960440" cy="314781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208" y="4644008"/>
            <a:ext cx="3958874" cy="3147814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60648" y="467544"/>
            <a:ext cx="6192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u="sng" dirty="0" smtClean="0"/>
              <a:t>Montage sur châssis amovible par twist lock : 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4437487" y="2699792"/>
            <a:ext cx="198276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Tx/>
              <a:buChar char="-"/>
            </a:pPr>
            <a:r>
              <a:rPr lang="fr-FR" sz="1200" dirty="0" smtClean="0"/>
              <a:t>Pompe hydraulique 25 cm3/tr à débit fixe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Montage sur faux châssis amovible par twist lock avec benne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2 vérins d’élévation du véhicule course 400 mm maxi</a:t>
            </a:r>
          </a:p>
          <a:p>
            <a:pPr marL="171450" indent="-171450" algn="just">
              <a:buFontTx/>
              <a:buChar char="-"/>
            </a:pPr>
            <a:r>
              <a:rPr lang="fr-FR" sz="1200" dirty="0" smtClean="0"/>
              <a:t>Plein d’huile : 50 litres – réservoir dans l’empattement</a:t>
            </a:r>
          </a:p>
          <a:p>
            <a:pPr marL="171450" indent="-171450" algn="just">
              <a:buFontTx/>
              <a:buChar char="-"/>
            </a:pPr>
            <a:endParaRPr lang="fr-FR" sz="1200" dirty="0" smtClean="0"/>
          </a:p>
          <a:p>
            <a:pPr marL="171450" indent="-171450" algn="just">
              <a:buFontTx/>
              <a:buChar char="-"/>
            </a:pPr>
            <a:endParaRPr lang="fr-FR" sz="1200" dirty="0" smtClean="0"/>
          </a:p>
        </p:txBody>
      </p:sp>
    </p:spTree>
    <p:extLst>
      <p:ext uri="{BB962C8B-B14F-4D97-AF65-F5344CB8AC3E}">
        <p14:creationId xmlns:p14="http://schemas.microsoft.com/office/powerpoint/2010/main" val="3058889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yndi\Pictures\2013-09-06 man 4x4 blanc thierry\man 4x4 blanc thierry 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7338" y="-4264025"/>
            <a:ext cx="7772401" cy="1280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4081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cyndi\Pictures\2013-09-06 man 4x4 blanc thierry\man 4x4 blanc thierry 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5200" y="-3098800"/>
            <a:ext cx="7772400" cy="1280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2784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64" y="323528"/>
            <a:ext cx="6048672" cy="3975906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64" y="4644008"/>
            <a:ext cx="6048672" cy="3919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048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56" y="207783"/>
            <a:ext cx="6165304" cy="400417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56" y="4427984"/>
            <a:ext cx="6142060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5578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64" y="261789"/>
            <a:ext cx="6117299" cy="402217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64" y="4481736"/>
            <a:ext cx="6141640" cy="4282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119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56" y="251520"/>
            <a:ext cx="6264696" cy="410445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56" y="4644008"/>
            <a:ext cx="6264696" cy="4191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6211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48" y="467544"/>
            <a:ext cx="6309320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41229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899</TotalTime>
  <Words>965</Words>
  <Application>Microsoft Office PowerPoint</Application>
  <PresentationFormat>Affichage à l'écran (4:3)</PresentationFormat>
  <Paragraphs>202</Paragraphs>
  <Slides>21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2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Cyndi</dc:creator>
  <cp:lastModifiedBy>Cyndi</cp:lastModifiedBy>
  <cp:revision>66</cp:revision>
  <cp:lastPrinted>2013-09-06T13:11:54Z</cp:lastPrinted>
  <dcterms:created xsi:type="dcterms:W3CDTF">2013-03-18T16:03:58Z</dcterms:created>
  <dcterms:modified xsi:type="dcterms:W3CDTF">2013-09-06T13:11:56Z</dcterms:modified>
</cp:coreProperties>
</file>